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292" r:id="rId3"/>
    <p:sldId id="294" r:id="rId4"/>
    <p:sldId id="297" r:id="rId5"/>
    <p:sldId id="313" r:id="rId6"/>
    <p:sldId id="308" r:id="rId7"/>
    <p:sldId id="315" r:id="rId8"/>
    <p:sldId id="301" r:id="rId9"/>
    <p:sldId id="298" r:id="rId10"/>
    <p:sldId id="295" r:id="rId11"/>
    <p:sldId id="296" r:id="rId12"/>
    <p:sldId id="299" r:id="rId13"/>
    <p:sldId id="300" r:id="rId14"/>
    <p:sldId id="317" r:id="rId15"/>
    <p:sldId id="302" r:id="rId16"/>
    <p:sldId id="314" r:id="rId17"/>
    <p:sldId id="312" r:id="rId18"/>
    <p:sldId id="310" r:id="rId19"/>
    <p:sldId id="311" r:id="rId20"/>
    <p:sldId id="303" r:id="rId21"/>
    <p:sldId id="304" r:id="rId22"/>
    <p:sldId id="305" r:id="rId23"/>
    <p:sldId id="316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>
        <p:scale>
          <a:sx n="71" d="100"/>
          <a:sy n="71" d="100"/>
        </p:scale>
        <p:origin x="-85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1/31/2021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1/31/2021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EB9CC95-D0CA-4C82-83F6-2E42BE2E52E0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E440E37-BAA9-407C-B675-F0D34D20F68A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8B29A6-AF6B-49BD-813C-0DBB07A6F925}" type="datetime1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65037" y="239203"/>
            <a:ext cx="495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smtClean="0"/>
              <a:t> </a:t>
            </a:r>
            <a:r>
              <a:rPr lang="en-US" sz="3600" b="1" dirty="0" smtClean="0"/>
              <a:t>Adult Nursing(2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Stage)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6030889" y="3969136"/>
            <a:ext cx="476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cs typeface="+mj-cs"/>
              </a:rPr>
              <a:t>By</a:t>
            </a: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 Assistant. Lecturer. Khadija Mohammed </a:t>
            </a:r>
            <a:r>
              <a:rPr lang="en-US" b="1" dirty="0" err="1" smtClean="0">
                <a:cs typeface="+mj-cs"/>
              </a:rPr>
              <a:t>Jassim</a:t>
            </a:r>
            <a:endParaRPr lang="en-US" b="1" dirty="0" smtClean="0">
              <a:cs typeface="+mj-cs"/>
            </a:endParaRP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Fundamentals of Nursing Department</a:t>
            </a: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College of Nursing</a:t>
            </a:r>
          </a:p>
          <a:p>
            <a:pPr algn="ctr">
              <a:defRPr/>
            </a:pPr>
            <a:r>
              <a:rPr lang="en-US" b="1" dirty="0" smtClean="0">
                <a:cs typeface="+mj-cs"/>
              </a:rPr>
              <a:t>University of </a:t>
            </a:r>
            <a:r>
              <a:rPr lang="en-US" b="1" dirty="0" err="1" smtClean="0">
                <a:cs typeface="+mj-cs"/>
              </a:rPr>
              <a:t>Basrah</a:t>
            </a:r>
            <a:endParaRPr lang="en-GB" b="1" dirty="0">
              <a:cs typeface="+mj-cs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64DB9F-59BB-47A5-8080-662EED16E9E1}"/>
              </a:ext>
            </a:extLst>
          </p:cNvPr>
          <p:cNvSpPr/>
          <p:nvPr/>
        </p:nvSpPr>
        <p:spPr>
          <a:xfrm>
            <a:off x="5203064" y="1770089"/>
            <a:ext cx="6667507" cy="149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Chest tube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Lecture 5 (practice)</a:t>
            </a:r>
            <a:endParaRPr lang="en-US" sz="3200" b="1" dirty="0">
              <a:latin typeface="Baskerville Old Face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240524-FD1C-4D7A-81C5-EC549C440BAE}"/>
              </a:ext>
            </a:extLst>
          </p:cNvPr>
          <p:cNvGrpSpPr/>
          <p:nvPr/>
        </p:nvGrpSpPr>
        <p:grpSpPr>
          <a:xfrm>
            <a:off x="185528" y="6405382"/>
            <a:ext cx="11633939" cy="369332"/>
            <a:chOff x="185528" y="6405382"/>
            <a:chExt cx="11633939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FDE99E-14D5-4903-9CE7-4F43A9CB7AB8}"/>
                </a:ext>
              </a:extLst>
            </p:cNvPr>
            <p:cNvSpPr/>
            <p:nvPr/>
          </p:nvSpPr>
          <p:spPr>
            <a:xfrm>
              <a:off x="185528" y="6405382"/>
              <a:ext cx="8555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19569C-F51C-4D5F-9554-C9384EBEA533}"/>
              </a:ext>
            </a:extLst>
          </p:cNvPr>
          <p:cNvSpPr/>
          <p:nvPr/>
        </p:nvSpPr>
        <p:spPr>
          <a:xfrm>
            <a:off x="495517" y="184451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844517"/>
            <a:ext cx="4527057" cy="3942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47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376518"/>
            <a:ext cx="11389161" cy="562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93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92533"/>
            <a:ext cx="11514669" cy="57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9498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9964"/>
            <a:ext cx="11514667" cy="567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933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336177"/>
            <a:ext cx="11402608" cy="56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933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320"/>
            <a:ext cx="11187953" cy="5876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905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954741" y="1109667"/>
            <a:ext cx="103941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Chest tube insertion tray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Tube (appropriate size).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Local anesthesia.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Antiseptic (iodine) 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Suturing supplies.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Sterile gloves and gown.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2-1000 cc bottles of sterile water or plastic bag.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Gauze pad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Section tubing.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Chest tube collection system.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Tape.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Syringe and needle( 21-25 gauge)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Scalpel and blade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An instrument for blunt dissection if required (curved clamp)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Dressing .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493" y="222049"/>
            <a:ext cx="74638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</a:rPr>
              <a:t>Equipment need for chest tube </a:t>
            </a:r>
            <a:endParaRPr lang="ar-IQ" sz="32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933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51117"/>
            <a:ext cx="5757334" cy="57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4" y="216646"/>
            <a:ext cx="5864910" cy="590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599" y="6172201"/>
            <a:ext cx="8776447" cy="365125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University of </a:t>
            </a:r>
            <a:r>
              <a:rPr lang="en-US" sz="1800" b="0" dirty="0" err="1">
                <a:solidFill>
                  <a:schemeClr val="tx1"/>
                </a:solidFill>
              </a:rPr>
              <a:t>Basrah</a:t>
            </a:r>
            <a:r>
              <a:rPr lang="en-US" sz="1800" b="0" dirty="0">
                <a:solidFill>
                  <a:schemeClr val="tx1"/>
                </a:solidFill>
              </a:rPr>
              <a:t> –College of Nursing– Fundamentals of Nursing Department</a:t>
            </a:r>
          </a:p>
          <a:p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50294" y="6158754"/>
            <a:ext cx="2438400" cy="365125"/>
          </a:xfrm>
        </p:spPr>
        <p:txBody>
          <a:bodyPr>
            <a:normAutofit lnSpcReduction="10000"/>
          </a:bodyPr>
          <a:lstStyle/>
          <a:p>
            <a:fld id="{861A0021-A31D-4EAF-ACC3-76B0558D70C5}" type="slidenum">
              <a:rPr lang="en-US" sz="1800" smtClean="0">
                <a:solidFill>
                  <a:schemeClr val="tx1"/>
                </a:solidFill>
              </a:rPr>
              <a:t>17</a:t>
            </a:fld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99247" y="5983941"/>
            <a:ext cx="10811435" cy="537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06470" y="262680"/>
            <a:ext cx="283733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latin typeface="Baskerville Old Face" pitchFamily="18" charset="0"/>
              </a:rPr>
              <a:t>Preparation </a:t>
            </a:r>
            <a:endParaRPr lang="ar-IQ" sz="2800" b="1" dirty="0"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847" y="1116106"/>
            <a:ext cx="10582835" cy="3277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The patient will need to be positioned according to where the chest tube will be placed.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Typically  having the patients' arms over their head.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Pre-medicate the patient with sedation and pain medicine as per order.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ar-IQ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393141"/>
            <a:ext cx="6591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9099176" cy="365125"/>
          </a:xfrm>
        </p:spPr>
        <p:txBody>
          <a:bodyPr/>
          <a:lstStyle/>
          <a:p>
            <a:pPr lvl="0">
              <a:defRPr/>
            </a:pPr>
            <a:r>
              <a:rPr lang="en-GB" sz="1800" b="0" dirty="0">
                <a:solidFill>
                  <a:prstClr val="black"/>
                </a:solidFill>
              </a:rPr>
              <a:t>University of </a:t>
            </a:r>
            <a:r>
              <a:rPr lang="en-GB" sz="1800" b="0" dirty="0" err="1">
                <a:solidFill>
                  <a:prstClr val="black"/>
                </a:solidFill>
              </a:rPr>
              <a:t>Basrah</a:t>
            </a:r>
            <a:r>
              <a:rPr lang="en-GB" sz="1800" b="0" dirty="0">
                <a:solidFill>
                  <a:prstClr val="black"/>
                </a:solidFill>
              </a:rPr>
              <a:t> –</a:t>
            </a:r>
            <a:r>
              <a:rPr lang="en-US" sz="1800" b="0" dirty="0">
                <a:solidFill>
                  <a:prstClr val="black"/>
                </a:solidFill>
              </a:rPr>
              <a:t>College of Nursing</a:t>
            </a:r>
            <a:r>
              <a:rPr lang="en-GB" sz="1800" b="0" dirty="0">
                <a:solidFill>
                  <a:prstClr val="black"/>
                </a:solidFill>
              </a:rPr>
              <a:t>– </a:t>
            </a:r>
            <a:r>
              <a:rPr lang="en-US" sz="1800" b="0" dirty="0">
                <a:solidFill>
                  <a:prstClr val="black"/>
                </a:solidFill>
              </a:rPr>
              <a:t>Fundamentals of Nursing Department</a:t>
            </a:r>
            <a:endParaRPr lang="en-GB" sz="1800" b="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00670" y="6185649"/>
            <a:ext cx="2438400" cy="365125"/>
          </a:xfrm>
        </p:spPr>
        <p:txBody>
          <a:bodyPr>
            <a:normAutofit lnSpcReduction="10000"/>
          </a:bodyPr>
          <a:lstStyle/>
          <a:p>
            <a:fld id="{861A0021-A31D-4EAF-ACC3-76B0558D70C5}" type="slidenum">
              <a:rPr lang="en-US" sz="1800" smtClean="0">
                <a:solidFill>
                  <a:schemeClr val="tx1"/>
                </a:solidFill>
              </a:rPr>
              <a:t>18</a:t>
            </a:fld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7541" y="6037729"/>
            <a:ext cx="10771094" cy="268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54188" y="242046"/>
            <a:ext cx="613185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</a:rPr>
              <a:t>Procedure of chest intubation</a:t>
            </a:r>
            <a:endParaRPr lang="ar-IQ" sz="3200" b="1" dirty="0"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9551" y="1102658"/>
            <a:ext cx="9251577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Local anesthesia, conform location.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Skin incision at selected area.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Dissect into pleural cavity thru a subcutaneous tunnel.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Locate pleural cavity.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Insert tube posteriorly and laterally.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Close incision wound, fixed the tube.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Connect tube to underwater seal bottle or with negative pressure suction.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599" y="6172201"/>
            <a:ext cx="8494059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Baskerville Old Face" pitchFamily="18" charset="0"/>
              </a:rPr>
              <a:t>University of </a:t>
            </a:r>
            <a:r>
              <a:rPr lang="en-US" sz="1800" dirty="0" err="1">
                <a:solidFill>
                  <a:schemeClr val="tx1"/>
                </a:solidFill>
                <a:latin typeface="Baskerville Old Face" pitchFamily="18" charset="0"/>
              </a:rPr>
              <a:t>Basrah</a:t>
            </a:r>
            <a:r>
              <a:rPr lang="en-US" sz="1800" dirty="0">
                <a:solidFill>
                  <a:schemeClr val="tx1"/>
                </a:solidFill>
                <a:latin typeface="Baskerville Old Face" pitchFamily="18" charset="0"/>
              </a:rPr>
              <a:t> –College of Nursing– Fundamentals of Nursing Department</a:t>
            </a:r>
          </a:p>
          <a:p>
            <a:endParaRPr lang="en-US" sz="18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83059" y="6104966"/>
            <a:ext cx="2438400" cy="365125"/>
          </a:xfrm>
        </p:spPr>
        <p:txBody>
          <a:bodyPr>
            <a:normAutofit lnSpcReduction="10000"/>
          </a:bodyPr>
          <a:lstStyle/>
          <a:p>
            <a:fld id="{861A0021-A31D-4EAF-ACC3-76B0558D70C5}" type="slidenum">
              <a:rPr lang="en-US" sz="1800" smtClean="0">
                <a:solidFill>
                  <a:schemeClr val="tx1"/>
                </a:solidFill>
              </a:rPr>
              <a:t>19</a:t>
            </a:fld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5459" y="5957047"/>
            <a:ext cx="1074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99646" y="416858"/>
            <a:ext cx="50292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</a:rPr>
              <a:t>Post procedure</a:t>
            </a:r>
            <a:endParaRPr lang="ar-IQ" sz="3200" b="1" dirty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188" y="1707776"/>
            <a:ext cx="917089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Cardiovascular assessment may be performed every 4 hours 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Encourage patient to cough and deep breath.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Check insertion site every day and replace dressing 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Assess water levels in drainage unit  each shift 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Report to physician immediately any change or complication with the chest tube.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Check all tubes connections and re-tape as needed.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9081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923795" y="1318432"/>
            <a:ext cx="10112160" cy="272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 chest tube is a hallow plastic tube that is inserted into the chest cavity to remove or allow the drainage of  fluid, blood or air from that portion of the chest cavity.</a:t>
            </a:r>
            <a:endParaRPr lang="en-US" sz="2400" dirty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Drainage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is marked on the collection chamber and documented every 8 hours.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800" dirty="0"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9341" y="455447"/>
            <a:ext cx="4558553" cy="6542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latin typeface="Baskerville Old Face" pitchFamily="18" charset="0"/>
              </a:rPr>
              <a:t>Chest tube </a:t>
            </a:r>
            <a:endParaRPr lang="ar-IQ" sz="2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62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806823" y="1109667"/>
            <a:ext cx="9547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Input and Output to be completed 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Monitor for air leaks , chest x-ray results, oxygen saturations and peak airway pressures.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Keep tubing coiled on bed , never allow tubing to dangle.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Ensure that bedside collection unit never goes above chest level. 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745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739588" y="1721842"/>
            <a:ext cx="10744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When the reason for the chest tube is resolved, the HCP </a:t>
            </a: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removes it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and places petroleum jelly gauze and a sterile occlusive </a:t>
            </a: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dressing over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the site. </a:t>
            </a:r>
            <a:endParaRPr lang="en-US" sz="2400" dirty="0" smtClean="0">
              <a:solidFill>
                <a:srgbClr val="00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Continue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to watch for development of </a:t>
            </a:r>
            <a:r>
              <a:rPr lang="en-US" sz="2400" dirty="0" smtClean="0">
                <a:solidFill>
                  <a:srgbClr val="000000"/>
                </a:solidFill>
                <a:latin typeface="Baskerville Old Face" pitchFamily="18" charset="0"/>
              </a:rPr>
              <a:t>crepitus and </a:t>
            </a:r>
            <a:r>
              <a:rPr lang="en-US" sz="2400" dirty="0">
                <a:solidFill>
                  <a:srgbClr val="000000"/>
                </a:solidFill>
                <a:latin typeface="Baskerville Old Face" pitchFamily="18" charset="0"/>
              </a:rPr>
              <a:t>monitor the patient’s respiratory status and dressing site.</a:t>
            </a:r>
            <a:endParaRPr lang="en-US" sz="24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99170" y="357753"/>
            <a:ext cx="4170771" cy="5479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Removal of Chest Tube</a:t>
            </a:r>
            <a:endParaRPr lang="en-US" sz="28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4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870537" y="1152034"/>
            <a:ext cx="605385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55894" y="273295"/>
            <a:ext cx="5325036" cy="5878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/>
                <a:ea typeface="Calibri"/>
                <a:cs typeface="Arial"/>
              </a:rPr>
              <a:t>Complications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353" y="1152034"/>
            <a:ext cx="10999694" cy="446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Pain during placement: Chest tube insertion is usually very painful.   help to manage  pain by injecting an anesthetic through an IV or directly into the chest tube site. 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Infection: As with any invasive procedure, there’s a risk of infection. The use of sterile tools during the procedure helps reduce this risk</a:t>
            </a:r>
            <a:r>
              <a:rPr lang="en-US" sz="2400" dirty="0" smtClean="0">
                <a:latin typeface="Baskerville Old Face" pitchFamily="18" charset="0"/>
              </a:rPr>
              <a:t>.</a:t>
            </a:r>
            <a:endParaRPr lang="en-US" sz="2400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Bleeding: A very small amount of bleeding can occur if a blood vessel is damaged when the chest tube is inserted</a:t>
            </a:r>
            <a:r>
              <a:rPr lang="en-US" sz="2400" dirty="0" smtClean="0">
                <a:latin typeface="Baskerville Old Face" pitchFamily="18" charset="0"/>
              </a:rPr>
              <a:t>.</a:t>
            </a:r>
            <a:endParaRPr lang="en-US" sz="2400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Poor tube placement: In some cases, the chest tube can be placed too far inside or not far enough inside the pleural space. 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62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95835"/>
            <a:ext cx="11389161" cy="574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1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62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24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134471"/>
            <a:ext cx="11891705" cy="593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918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" y="632013"/>
            <a:ext cx="10273553" cy="540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664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1" y="1488210"/>
            <a:ext cx="101829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permit drainage of air and fluid from the plural cavity.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establish normal negative pressure in the pleural cavity for lung expansion.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equalize pressure on both sides of the thoracic cavity.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provide continuous suction to prevent tension pneumothorax.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3886200" y="336153"/>
            <a:ext cx="4840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</a:rPr>
              <a:t>Indications </a:t>
            </a:r>
            <a:endParaRPr lang="en-US" sz="32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664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1" y="1488210"/>
            <a:ext cx="101829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Coagulopathy.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Pulmonary disease.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Trauma 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Loculated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pleural effusion or empyema.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Skin infection over the chest tube insertion site.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3886200" y="336153"/>
            <a:ext cx="4840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Baskerville Old Face" pitchFamily="18" charset="0"/>
              </a:rPr>
              <a:t>Contraindications </a:t>
            </a:r>
            <a:r>
              <a:rPr lang="en-US" sz="3200" dirty="0" smtClean="0">
                <a:solidFill>
                  <a:prstClr val="black"/>
                </a:solidFill>
                <a:latin typeface="Baskerville Old Face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9027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914400" y="1397037"/>
            <a:ext cx="104345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removal of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air from around a collapsed lung is the goal, the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tube is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inserted into the upper anterior chest, in the second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fourth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intercostal space.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removal of fluid is the goal,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such as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 an injury, the tube is inserted in the lower lateral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chest, in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eighth or ninth intercostal space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a patient has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both air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fluid to drain, two tubes are inserted and may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 joined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a Y connector before connecting to the tubing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leads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a drainage system.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5282" y="294713"/>
            <a:ext cx="7140389" cy="6586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Sites For Chest Tube Insertion</a:t>
            </a:r>
            <a:endParaRPr lang="en-US" sz="32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288470" y="6293371"/>
            <a:ext cx="880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242047"/>
            <a:ext cx="11402608" cy="57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8973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2864223" y="345351"/>
            <a:ext cx="533763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Size Of Chest Tube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941294" y="1425388"/>
            <a:ext cx="104076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Adult  or teen male                 28—32 </a:t>
            </a:r>
            <a:r>
              <a:rPr lang="en-US" sz="2400" dirty="0" err="1" smtClean="0">
                <a:solidFill>
                  <a:prstClr val="black"/>
                </a:solidFill>
              </a:rPr>
              <a:t>Fr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Adult  or teen female              28Fr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Child                                            18 </a:t>
            </a:r>
            <a:r>
              <a:rPr lang="en-US" sz="2400" dirty="0" err="1" smtClean="0">
                <a:solidFill>
                  <a:prstClr val="black"/>
                </a:solidFill>
              </a:rPr>
              <a:t>Fr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Newborn                                     12—14 </a:t>
            </a:r>
            <a:r>
              <a:rPr lang="en-US" sz="2400" dirty="0" err="1" smtClean="0">
                <a:solidFill>
                  <a:prstClr val="black"/>
                </a:solidFill>
              </a:rPr>
              <a:t>Fr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Trauma                                        36-40 </a:t>
            </a:r>
            <a:r>
              <a:rPr lang="en-US" sz="2400" dirty="0" err="1" smtClean="0">
                <a:solidFill>
                  <a:prstClr val="black"/>
                </a:solidFill>
              </a:rPr>
              <a:t>Fr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prstClr val="black"/>
                </a:solidFill>
              </a:rPr>
              <a:t>Hemothorax</a:t>
            </a:r>
            <a:r>
              <a:rPr lang="en-US" sz="2400" dirty="0" smtClean="0">
                <a:solidFill>
                  <a:prstClr val="black"/>
                </a:solidFill>
              </a:rPr>
              <a:t>                                36-40 </a:t>
            </a:r>
            <a:r>
              <a:rPr lang="en-US" sz="2400" dirty="0" err="1" smtClean="0">
                <a:solidFill>
                  <a:prstClr val="black"/>
                </a:solidFill>
              </a:rPr>
              <a:t>Fr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Empyema or </a:t>
            </a:r>
            <a:r>
              <a:rPr lang="en-US" sz="2400" dirty="0" err="1" smtClean="0">
                <a:solidFill>
                  <a:prstClr val="black"/>
                </a:solidFill>
              </a:rPr>
              <a:t>chylothorax</a:t>
            </a:r>
            <a:r>
              <a:rPr lang="en-US" sz="2400" dirty="0" smtClean="0">
                <a:solidFill>
                  <a:prstClr val="black"/>
                </a:solidFill>
              </a:rPr>
              <a:t>          32-36 </a:t>
            </a:r>
            <a:r>
              <a:rPr lang="en-US" sz="2400" dirty="0" err="1" smtClean="0">
                <a:solidFill>
                  <a:prstClr val="black"/>
                </a:solidFill>
              </a:rPr>
              <a:t>Fr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Pneumothorax                              26-32 </a:t>
            </a:r>
            <a:r>
              <a:rPr lang="en-US" sz="2400" dirty="0" err="1" smtClean="0">
                <a:solidFill>
                  <a:prstClr val="black"/>
                </a:solidFill>
              </a:rPr>
              <a:t>Fr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630FFC-AE15-4532-8B6D-FB47964DF21D}"/>
              </a:ext>
            </a:extLst>
          </p:cNvPr>
          <p:cNvSpPr/>
          <p:nvPr/>
        </p:nvSpPr>
        <p:spPr>
          <a:xfrm>
            <a:off x="304798" y="6293371"/>
            <a:ext cx="8489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0BEDE2-834B-4054-A0CF-92E47AC422C5}"/>
              </a:ext>
            </a:extLst>
          </p:cNvPr>
          <p:cNvSpPr/>
          <p:nvPr/>
        </p:nvSpPr>
        <p:spPr>
          <a:xfrm>
            <a:off x="1056613" y="1056907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8ECB0A-E871-49EA-AC3D-4935CA47D8CE}"/>
              </a:ext>
            </a:extLst>
          </p:cNvPr>
          <p:cNvSpPr/>
          <p:nvPr/>
        </p:nvSpPr>
        <p:spPr>
          <a:xfrm>
            <a:off x="923794" y="551947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161"/>
            <a:ext cx="11514667" cy="59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7851</TotalTime>
  <Words>1034</Words>
  <Application>Microsoft Office PowerPoint</Application>
  <PresentationFormat>Custom</PresentationFormat>
  <Paragraphs>142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289</cp:revision>
  <cp:lastPrinted>2020-10-04T08:00:53Z</cp:lastPrinted>
  <dcterms:created xsi:type="dcterms:W3CDTF">2019-08-09T19:43:06Z</dcterms:created>
  <dcterms:modified xsi:type="dcterms:W3CDTF">2021-01-31T17:37:43Z</dcterms:modified>
</cp:coreProperties>
</file>